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727" autoAdjust="0"/>
  </p:normalViewPr>
  <p:slideViewPr>
    <p:cSldViewPr snapToGrid="0">
      <p:cViewPr varScale="1">
        <p:scale>
          <a:sx n="86" d="100"/>
          <a:sy n="86" d="100"/>
        </p:scale>
        <p:origin x="10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CB38-409E-403B-9633-94F9E1C9DA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DA1D4-3B21-40A1-AD0B-71144EB2C6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1</a:t>
            </a:r>
            <a:r>
              <a:rPr lang="en-AU" b="0" dirty="0"/>
              <a:t>. Processing pipeline for computing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 (a) A linear multi-electrode probe records LFPs from the fly brain. (b) Samples in each channel are discretised into one of two values. Displayed is an example of 20 samples for a network of two channels. The network state at a given sample is given by the states of its channels – either on (above the median of the LFP for that channel) or off (equal to or below the median). (c) TPMs can be calculated for a split network, e.g. for each channel (ch1 for channel 1, ch2 for channel 2). Each cell in the TPM gives the probability of a state transitioning to another state. Here, TPMs are created with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sample. </a:t>
            </a:r>
            <a:r>
              <a:rPr lang="en-AU" b="0" dirty="0"/>
              <a:t>(d) Multiplying transition probabilities between parts of the network gives transition probabilities of the full reducible network. (e) The transition probabilities of the full network. (f) d and e are compared using a distance metric (see main text) to calculate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DA1D4-3B21-40A1-AD0B-71144EB2C68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721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2. Average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and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the fly brain at each condition, lag, and network size, across all networks and flies. x with dotted line = 2 channels; triangle with dashed line = 3 channels; circle with solid line = 4 channels. (a)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in the awake condition. (b)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during the </a:t>
            </a:r>
            <a:r>
              <a:rPr lang="en-AU" b="0" dirty="0" err="1"/>
              <a:t>anesthesia</a:t>
            </a:r>
            <a:r>
              <a:rPr lang="en-AU" b="0" dirty="0"/>
              <a:t> condition. (c) Change in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between conditions (wake – </a:t>
            </a:r>
            <a:r>
              <a:rPr lang="en-AU" b="0" dirty="0" err="1"/>
              <a:t>anesthesia</a:t>
            </a:r>
            <a:r>
              <a:rPr lang="en-AU" b="0" dirty="0"/>
              <a:t>). (d-f) Same as (a-c), but for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AU" b="0" dirty="0"/>
              <a:t>. Error bars represent standard error of the mean across N=13 flies for all panels.</a:t>
            </a:r>
          </a:p>
          <a:p>
            <a:endParaRPr lang="en-AU" b="0" dirty="0"/>
          </a:p>
          <a:p>
            <a:r>
              <a:rPr lang="en-AU" b="0" dirty="0"/>
              <a:t>NOTE:</a:t>
            </a:r>
          </a:p>
          <a:p>
            <a:r>
              <a:rPr lang="en-AU" b="0" dirty="0"/>
              <a:t>NOTE: This is currently showing phi-3 values for 18s TPM and phi-* values for 2.25s covariance. It will be updated to show phi-3 values for 2.25s TPMs (currently waiting for computations at tau=8ms and 16ms)</a:t>
            </a:r>
          </a:p>
          <a:p>
            <a:r>
              <a:rPr lang="en-AU" b="0" dirty="0"/>
              <a:t>NOTE: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DA1D4-3B21-40A1-AD0B-71144EB2C68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535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3. Average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(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=4ms) </a:t>
            </a:r>
            <a:r>
              <a:rPr lang="en-AU" b="0" dirty="0"/>
              <a:t>as a function of distance among channels and channel set centre, including interpolated values (see main text). (a) Average 2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during the awake condition. (b) Average 2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during the </a:t>
            </a:r>
            <a:r>
              <a:rPr lang="en-AU" b="0" dirty="0" err="1"/>
              <a:t>anesthesia</a:t>
            </a:r>
            <a:r>
              <a:rPr lang="en-AU" b="0" dirty="0"/>
              <a:t> condition. (c) Average relative change in 2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between conditions (wake / </a:t>
            </a:r>
            <a:r>
              <a:rPr lang="en-AU" b="0" dirty="0" err="1"/>
              <a:t>anesthesia</a:t>
            </a:r>
            <a:r>
              <a:rPr lang="en-AU" b="0" dirty="0"/>
              <a:t>). (d-f) Same as (a-c) but for 3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 (g-</a:t>
            </a:r>
            <a:r>
              <a:rPr lang="en-AU" b="0" dirty="0" err="1"/>
              <a:t>i</a:t>
            </a:r>
            <a:r>
              <a:rPr lang="en-AU" b="0" dirty="0"/>
              <a:t>) Same as (a-c) but for 4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DA1D4-3B21-40A1-AD0B-71144EB2C68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09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4. Leave-one-out awake/</a:t>
            </a:r>
            <a:r>
              <a:rPr lang="en-AU" dirty="0" err="1"/>
              <a:t>anesthesia</a:t>
            </a:r>
            <a:r>
              <a:rPr lang="en-AU" dirty="0"/>
              <a:t> classification performance of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(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=4ms).</a:t>
            </a:r>
            <a:r>
              <a:rPr lang="en-AU" b="0" dirty="0"/>
              <a:t> (a) </a:t>
            </a:r>
            <a:r>
              <a:rPr lang="en-AU" dirty="0"/>
              <a:t>Within (solid boxes) and across (dotted boxes) fly leave-one-out classification of condition (awake/</a:t>
            </a:r>
            <a:r>
              <a:rPr lang="en-AU" dirty="0" err="1"/>
              <a:t>anesthesia</a:t>
            </a:r>
            <a:r>
              <a:rPr lang="en-AU" dirty="0"/>
              <a:t>) using mean 0-5Hz power, mean 0-5Hz coherence,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, and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*. Targets denote median classification accuracy, across sets (for within fly classification) or across flies (for across fly classification). Boxes denote 25</a:t>
            </a:r>
            <a:r>
              <a:rPr lang="en-AU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75</a:t>
            </a:r>
            <a:r>
              <a:rPr lang="en-AU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percentiles, and whiskers denote minimum and maximum accuracies. (b) 2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classification performance for each channel set (across 8x2 trials) as a function of distance among channels and channel set centre, including interpolated values. Averaged across N=13 flies. (c) 2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classification performance for each channel set (across 13 flies). (d, e) Same as (b, c) but for 3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 (f, g) Same as (b, c) but for 4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DA1D4-3B21-40A1-AD0B-71144EB2C68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35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5. n-channel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(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=4ms)</a:t>
            </a:r>
            <a:r>
              <a:rPr lang="en-AU" b="0" dirty="0"/>
              <a:t> and classification performance as a function of single channel values and performance (see main text). (a, b) Average 3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(a) and 4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(b) values as a function of single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values computed using 2.25s TPM. Blue x’s denote </a:t>
            </a:r>
            <a:r>
              <a:rPr lang="en-AU" b="0" dirty="0" err="1"/>
              <a:t>anesthesia</a:t>
            </a:r>
            <a:r>
              <a:rPr lang="en-AU" b="0" dirty="0"/>
              <a:t> values; red circles denote awake values. (c, d), Same as (a, b) but for values computed using an 18s TPM. (e, f) Average 3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(e) and 4 channel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l-G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en-AU" b="0" dirty="0"/>
              <a:t> (f) within fly classification performance (classification across 8x2 trials) as a function of single channel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performance. (g, h) Same as (e, f), but for across fly classification.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DA1D4-3B21-40A1-AD0B-71144EB2C68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140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6F06-1A25-40C9-A0F2-66D05EE03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EE73-6487-4665-86A5-565EC26BC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A59E-2EDC-4478-A2AB-B9840189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EAF18-BDBC-4EF0-9292-32B4059A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8D62-7A3E-4275-AE18-C7674E76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567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4E9BB-F89F-4E6A-B132-B3163C11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42E51-E520-4CB9-81AA-C92E8B226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2CF6-7B8E-4EC7-976B-70ACF1E2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E8F11-499D-422D-8F0E-C1981DCD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9FDD8-6612-4A25-919B-44A94632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258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C6821-94AC-4CAF-898A-DDFADBA75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1B48A-36CD-4AA2-B8E1-0F4BA8BD0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119B7-FDB6-4106-BC90-063CC1F1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A136-2FE0-44C8-B148-8BB3E6A2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4E06-3301-4220-BC25-890B60E3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9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BC03-8122-4D59-AF8C-653C4D49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0E3AD-84D5-4850-BD27-968A721EF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8162-3A61-4894-ADEE-3795F58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70446-9300-4B81-B4F6-F56FDF9B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7528-8F3C-47F1-8C11-090CC596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919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434D-EBFF-4F44-9495-F3BB209F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F794A-455E-420D-BCBE-471A682FF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616E9-DC33-471A-BFEE-11347473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B52F6-25E6-4095-839D-4C4482F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2C48-7ADD-4074-92BC-AA2887F8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84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287C-7174-4A0B-97DF-82DE3A3F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D9F8-6006-48C8-9598-F2862E571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0E433-EE36-4EFD-84B0-55C94DB8B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82D23-CFD6-4231-8BC7-1AD2504C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F3061-81AB-460E-A261-811A3093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9B97-82E9-4D6E-92B2-EC6EA589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96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703-23A2-4220-B73C-C61F92A3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6814C-2D2E-409B-AD2D-BB58F816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99175-868D-4145-990D-30A701C0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E45EE-AFF5-43C2-A653-B1E00F2C4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9066E-5590-4B01-BC79-2F83145D66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9CB34-EAEA-45DE-9E08-BA05A711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99F6E-7B54-4683-AE16-E3F82C49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E8922-A575-4052-B3DF-C055817D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564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420C-4AC7-4BF9-A082-0D99FA6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83E47-3E46-479D-B6E5-29364C5E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3FE1D-DF17-4B9E-BA14-89273A54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FA380-C129-4BEA-8D92-8E0DF101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844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0EB0E-5F7C-4CFA-9418-320216B1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74B53-4C82-4655-80EF-EEFCD1DB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C024E-205B-4D33-985E-A9E9B993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17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B849-E3AC-4722-B403-C3DC8CC2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2BDAC-4001-4EA3-820F-087923E1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EA832-A993-4071-AB74-852CC2D06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6A300-7480-415E-8815-3FFD2EE5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A2683-87E7-4B7D-9F18-11103017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2659E-9851-4A2A-ABA7-BA5B9F49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58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3EEA-C839-414A-81B5-50233C5E3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B2992-7925-4D7E-803A-152A5C1E5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57A8-C979-427A-8C0D-08C0FE738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7A6B-F714-47A5-B8F7-B5920071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FABFB-C111-4E1A-ABCC-7842F198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BB74-FA91-4D06-BBF7-D3910074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22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8DC65-97DA-4959-AB89-D016A9E7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962DD-B1ED-4740-8DD9-EFAC1364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A5B3C-D865-4D42-AAA0-FE4308F89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A7EC0-F02E-4877-B7FE-DA5ACB1254E1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BCBE1-F0FE-4D7D-BD25-3E906BEC7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84732-25C3-413D-AD05-0542CB3C4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7FEE-F153-4C45-AADD-45EBEBCF1D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940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E23F-F779-408C-9681-B18424DB4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Fly Phi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BB590-9412-48AE-975A-63341ACB5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Angus Leung 2018-05-30</a:t>
            </a:r>
          </a:p>
          <a:p>
            <a:endParaRPr lang="en-AU" dirty="0"/>
          </a:p>
          <a:p>
            <a:r>
              <a:rPr lang="en-AU" dirty="0"/>
              <a:t>(Legends in notes sections)</a:t>
            </a:r>
          </a:p>
        </p:txBody>
      </p:sp>
    </p:spTree>
    <p:extLst>
      <p:ext uri="{BB962C8B-B14F-4D97-AF65-F5344CB8AC3E}">
        <p14:creationId xmlns:p14="http://schemas.microsoft.com/office/powerpoint/2010/main" val="285055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E019-B996-45CB-BC63-44425DAD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Abstract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42FB57-0228-4082-B2F1-4BB6AEC6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AU" dirty="0"/>
              <a:t>The integrated information theory of consciousness (IIT) proposes integrated information (Φ) as a potential multivariate measure of level of consciousness, but its most up-to-date and theoretically attractive version, Φ</a:t>
            </a:r>
            <a:r>
              <a:rPr lang="en-AU" baseline="30000" dirty="0"/>
              <a:t>3.0</a:t>
            </a:r>
            <a:r>
              <a:rPr lang="en-AU" dirty="0"/>
              <a:t>, is difficult to apply to biological networks. Here, we developed a method to apply Φ</a:t>
            </a:r>
            <a:r>
              <a:rPr lang="en-AU" baseline="30000" dirty="0"/>
              <a:t>3.0</a:t>
            </a:r>
            <a:r>
              <a:rPr lang="en-AU" dirty="0"/>
              <a:t> in wakeful and anesthetised flies, and compared the results of Φ</a:t>
            </a:r>
            <a:r>
              <a:rPr lang="en-AU" baseline="30000" dirty="0"/>
              <a:t>3.0</a:t>
            </a:r>
            <a:r>
              <a:rPr lang="en-AU" dirty="0"/>
              <a:t> to the </a:t>
            </a:r>
            <a:r>
              <a:rPr lang="en-AU" dirty="0" err="1"/>
              <a:t>uni</a:t>
            </a:r>
            <a:r>
              <a:rPr lang="en-AU" dirty="0"/>
              <a:t>- and bi-variate measures power and coherence, and Φ*, a derivation which is easier to apply to neural recordings. Isoflurane </a:t>
            </a:r>
            <a:r>
              <a:rPr lang="en-AU" dirty="0" err="1"/>
              <a:t>anesthesia</a:t>
            </a:r>
            <a:r>
              <a:rPr lang="en-AU" dirty="0"/>
              <a:t> reduced both Φ</a:t>
            </a:r>
            <a:r>
              <a:rPr lang="en-AU" baseline="30000" dirty="0"/>
              <a:t>3.0</a:t>
            </a:r>
            <a:r>
              <a:rPr lang="en-AU" dirty="0"/>
              <a:t> and Φ*, and the reduction in Φ</a:t>
            </a:r>
            <a:r>
              <a:rPr lang="en-AU" baseline="30000" dirty="0"/>
              <a:t>3.0</a:t>
            </a:r>
            <a:r>
              <a:rPr lang="en-AU" dirty="0"/>
              <a:t> resulted in greater classification accuracy of awake and </a:t>
            </a:r>
            <a:r>
              <a:rPr lang="en-AU" dirty="0" err="1"/>
              <a:t>anesthesia</a:t>
            </a:r>
            <a:r>
              <a:rPr lang="en-AU" dirty="0"/>
              <a:t> conditions than low frequency power, coherence and Φ*. We further found Φ</a:t>
            </a:r>
            <a:r>
              <a:rPr lang="en-AU" baseline="30000" dirty="0"/>
              <a:t>3.0</a:t>
            </a:r>
            <a:r>
              <a:rPr lang="en-AU" dirty="0"/>
              <a:t> magnitudes of networks to be related to the Φ</a:t>
            </a:r>
            <a:r>
              <a:rPr lang="en-AU" baseline="30000" dirty="0"/>
              <a:t>3.0</a:t>
            </a:r>
            <a:r>
              <a:rPr lang="en-AU" dirty="0"/>
              <a:t> generated by its parts. These results push Φ</a:t>
            </a:r>
            <a:r>
              <a:rPr lang="en-AU" baseline="30000" dirty="0"/>
              <a:t>3.0</a:t>
            </a:r>
            <a:r>
              <a:rPr lang="en-AU" dirty="0"/>
              <a:t> as a measure of conscious level and has implications in making its applications to large sets of recordings easier.</a:t>
            </a:r>
          </a:p>
        </p:txBody>
      </p:sp>
    </p:spTree>
    <p:extLst>
      <p:ext uri="{BB962C8B-B14F-4D97-AF65-F5344CB8AC3E}">
        <p14:creationId xmlns:p14="http://schemas.microsoft.com/office/powerpoint/2010/main" val="303311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54707-4987-47A1-981C-2BCB403C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0" y="283276"/>
            <a:ext cx="10829809" cy="65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6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6001868-82B5-449B-8B03-BF1697AE0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734" y="0"/>
            <a:ext cx="6864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0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6AD03DB-47B3-4DF5-999F-11B70DB1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8575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DA38804-596E-40E4-9500-7F91A366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700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E7BBC72-76F9-469A-A615-E8EDB3C5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" y="0"/>
            <a:ext cx="1200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2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3965-312D-43E6-A72F-4AFBB3D0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Supplementary figure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F32B-40EA-4F2A-AD75-0E909A05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S1 – phi-star version of figure 3</a:t>
            </a:r>
          </a:p>
          <a:p>
            <a:r>
              <a:rPr lang="en-AU" dirty="0"/>
              <a:t>S2 – power/coherence classification (within/across flies) as function of frequency</a:t>
            </a:r>
          </a:p>
          <a:p>
            <a:r>
              <a:rPr lang="en-AU" dirty="0"/>
              <a:t>S3 – coherence classification using same set-distance/set-centre mapping (as in figure 4b,c).</a:t>
            </a:r>
          </a:p>
          <a:p>
            <a:r>
              <a:rPr lang="en-AU" dirty="0"/>
              <a:t>S4 – phi-star version of figure 4</a:t>
            </a:r>
          </a:p>
          <a:p>
            <a:r>
              <a:rPr lang="en-AU" dirty="0"/>
              <a:t>S5 – phi-star version of figure 5</a:t>
            </a:r>
          </a:p>
        </p:txBody>
      </p:sp>
    </p:spTree>
    <p:extLst>
      <p:ext uri="{BB962C8B-B14F-4D97-AF65-F5344CB8AC3E}">
        <p14:creationId xmlns:p14="http://schemas.microsoft.com/office/powerpoint/2010/main" val="382036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1036</Words>
  <Application>Microsoft Office PowerPoint</Application>
  <PresentationFormat>Widescreen</PresentationFormat>
  <Paragraphs>26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Fly Phi Figures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Supplementary figure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 Phi Figures</dc:title>
  <dc:creator>Angus Leung</dc:creator>
  <cp:lastModifiedBy>Angus Leung</cp:lastModifiedBy>
  <cp:revision>90</cp:revision>
  <dcterms:created xsi:type="dcterms:W3CDTF">2018-05-30T00:33:47Z</dcterms:created>
  <dcterms:modified xsi:type="dcterms:W3CDTF">2018-05-30T03:09:18Z</dcterms:modified>
</cp:coreProperties>
</file>